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69" r:id="rId16"/>
  </p:sldIdLst>
  <p:sldSz cx="9144000" cy="6858000" type="screen4x3"/>
  <p:notesSz cx="7010400" cy="9296400"/>
  <p:defaultTextStyle>
    <a:defPPr>
      <a:defRPr lang="en-US"/>
    </a:defPPr>
    <a:lvl1pPr marL="0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9588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79176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18764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58351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97939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637527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77115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516703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tzsimm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89" autoAdjust="0"/>
  </p:normalViewPr>
  <p:slideViewPr>
    <p:cSldViewPr>
      <p:cViewPr varScale="1">
        <p:scale>
          <a:sx n="79" d="100"/>
          <a:sy n="79" d="100"/>
        </p:scale>
        <p:origin x="15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F75DDB0-6265-4FCA-9C4F-8F03BE4B2124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397D101-5D51-4C0E-8D8F-2FEFCA394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7D101-5D51-4C0E-8D8F-2FEFCA39457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7D101-5D51-4C0E-8D8F-2FEFCA39457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7D101-5D51-4C0E-8D8F-2FEFCA39457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7D101-5D51-4C0E-8D8F-2FEFCA39457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7D101-5D51-4C0E-8D8F-2FEFCA39457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7D101-5D51-4C0E-8D8F-2FEFCA39457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7D101-5D51-4C0E-8D8F-2FEFCA39457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800351"/>
            <a:ext cx="7772400" cy="994411"/>
          </a:xfrm>
        </p:spPr>
        <p:txBody>
          <a:bodyPr anchor="b" anchorCtr="0">
            <a:noAutofit/>
          </a:bodyPr>
          <a:lstStyle>
            <a:lvl1pPr algn="l">
              <a:defRPr>
                <a:solidFill>
                  <a:srgbClr val="00768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794760"/>
            <a:ext cx="6400800" cy="822960"/>
          </a:xfrm>
        </p:spPr>
        <p:txBody>
          <a:bodyPr>
            <a:noAutofit/>
          </a:bodyPr>
          <a:lstStyle>
            <a:lvl1pPr marL="0" indent="0" algn="l">
              <a:buNone/>
              <a:defRPr sz="1725">
                <a:solidFill>
                  <a:schemeClr val="tx1">
                    <a:tint val="75000"/>
                  </a:schemeClr>
                </a:solidFill>
              </a:defRPr>
            </a:lvl1pPr>
            <a:lvl2pPr marL="329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9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89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18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48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78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07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3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964820"/>
            <a:ext cx="5638800" cy="1470025"/>
          </a:xfrm>
        </p:spPr>
        <p:txBody>
          <a:bodyPr anchor="b" anchorCtr="0">
            <a:noAutofit/>
          </a:bodyPr>
          <a:lstStyle>
            <a:lvl1pPr algn="l">
              <a:defRPr>
                <a:solidFill>
                  <a:srgbClr val="00768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1" y="4511040"/>
            <a:ext cx="5486400" cy="166116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4"/>
                </a:solidFill>
              </a:defRPr>
            </a:lvl1pPr>
            <a:lvl2pPr marL="329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9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89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18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48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78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07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3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24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433"/>
              </a:spcBef>
              <a:buClr>
                <a:schemeClr val="tx2"/>
              </a:buClr>
              <a:defRPr sz="1725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tx2"/>
              </a:buCl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tx2"/>
              </a:buCl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2"/>
              </a:buClr>
              <a:defRPr sz="1275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6273" y="647851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750">
                <a:solidFill>
                  <a:schemeClr val="bg1"/>
                </a:solidFill>
              </a:defRPr>
            </a:lvl1pPr>
          </a:lstStyle>
          <a:p>
            <a:fld id="{1098015D-EA69-4A4B-95A9-D6E58762080F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2344" y="6477877"/>
            <a:ext cx="2581656" cy="365125"/>
          </a:xfrm>
        </p:spPr>
        <p:txBody>
          <a:bodyPr vert="horz" lIns="87918" tIns="43959" rIns="87918" bIns="43959" rtlCol="0" anchor="ctr"/>
          <a:lstStyle>
            <a:lvl1pPr algn="r">
              <a:defRPr lang="en-US" sz="750" smtClean="0">
                <a:solidFill>
                  <a:schemeClr val="bg1"/>
                </a:solidFill>
              </a:defRPr>
            </a:lvl1pPr>
          </a:lstStyle>
          <a:p>
            <a:fld id="{FF0EEEE0-EE05-4C0F-AAB0-11D83B5AA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0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73" y="228600"/>
            <a:ext cx="8686800" cy="822960"/>
          </a:xfrm>
        </p:spPr>
        <p:txBody>
          <a:bodyPr>
            <a:normAutofit/>
          </a:bodyPr>
          <a:lstStyle>
            <a:lvl1pPr>
              <a:defRPr sz="2025">
                <a:solidFill>
                  <a:srgbClr val="00768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4910" y="6457610"/>
            <a:ext cx="2133600" cy="365125"/>
          </a:xfrm>
          <a:prstGeom prst="rect">
            <a:avLst/>
          </a:prstGeom>
        </p:spPr>
        <p:txBody>
          <a:bodyPr/>
          <a:lstStyle/>
          <a:p>
            <a:fld id="{1098015D-EA69-4A4B-95A9-D6E58762080F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0EEEE0-EE05-4C0F-AAB0-11D83B5AA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38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8015D-EA69-4A4B-95A9-D6E58762080F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EEEE0-EE05-4C0F-AAB0-11D83B5AA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4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73" y="228600"/>
            <a:ext cx="8686800" cy="822960"/>
          </a:xfrm>
        </p:spPr>
        <p:txBody>
          <a:bodyPr>
            <a:normAutofit/>
          </a:bodyPr>
          <a:lstStyle>
            <a:lvl1pPr>
              <a:defRPr sz="2025">
                <a:solidFill>
                  <a:srgbClr val="00768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4910" y="6457610"/>
            <a:ext cx="2133600" cy="365125"/>
          </a:xfrm>
          <a:prstGeom prst="rect">
            <a:avLst/>
          </a:prstGeom>
        </p:spPr>
        <p:txBody>
          <a:bodyPr/>
          <a:lstStyle/>
          <a:p>
            <a:fld id="{1098015D-EA69-4A4B-95A9-D6E58762080F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0EEEE0-EE05-4C0F-AAB0-11D83B5AA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7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1" y="-35269"/>
            <a:ext cx="8229600" cy="960120"/>
          </a:xfrm>
          <a:prstGeom prst="rect">
            <a:avLst/>
          </a:prstGeom>
        </p:spPr>
        <p:txBody>
          <a:bodyPr vert="horz" lIns="87918" tIns="43959" rIns="87918" bIns="43959" rtlCol="0" anchor="ctr">
            <a:normAutofit/>
          </a:bodyPr>
          <a:lstStyle/>
          <a:p>
            <a:pPr lvl="0" algn="l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34443"/>
            <a:ext cx="8229600" cy="4525963"/>
          </a:xfrm>
          <a:prstGeom prst="rect">
            <a:avLst/>
          </a:prstGeom>
        </p:spPr>
        <p:txBody>
          <a:bodyPr vert="horz" lIns="87918" tIns="43959" rIns="87918" bIns="43959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4" y="6467426"/>
            <a:ext cx="456483" cy="365125"/>
          </a:xfrm>
          <a:prstGeom prst="rect">
            <a:avLst/>
          </a:prstGeom>
        </p:spPr>
        <p:txBody>
          <a:bodyPr vert="horz" lIns="87918" tIns="43959" rIns="87918" bIns="43959" rtlCol="0" anchor="ctr"/>
          <a:lstStyle>
            <a:lvl1pPr algn="r">
              <a:defRPr sz="750">
                <a:solidFill>
                  <a:schemeClr val="bg1"/>
                </a:solidFill>
              </a:defRPr>
            </a:lvl1pPr>
          </a:lstStyle>
          <a:p>
            <a:fld id="{FF0EEEE0-EE05-4C0F-AAB0-11D83B5AA3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5912" y="6331308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Efficiency ● Integrity ● Fairness</a:t>
            </a:r>
          </a:p>
        </p:txBody>
      </p:sp>
    </p:spTree>
    <p:extLst>
      <p:ext uri="{BB962C8B-B14F-4D97-AF65-F5344CB8AC3E}">
        <p14:creationId xmlns:p14="http://schemas.microsoft.com/office/powerpoint/2010/main" val="413728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</p:sldLayoutIdLst>
  <p:txStyles>
    <p:titleStyle>
      <a:lvl1pPr algn="ctr" defTabSz="659382" rtl="0" eaLnBrk="1" latinLnBrk="0" hangingPunct="1">
        <a:spcBef>
          <a:spcPct val="0"/>
        </a:spcBef>
        <a:buNone/>
        <a:defRPr lang="en-US" sz="2700" b="1" kern="1200" dirty="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47268" indent="-247268" algn="l" defTabSz="659382" rtl="0" eaLnBrk="1" latinLnBrk="0" hangingPunct="1">
        <a:spcBef>
          <a:spcPts val="865"/>
        </a:spcBef>
        <a:buClr>
          <a:srgbClr val="007681"/>
        </a:buClr>
        <a:buSzPct val="125000"/>
        <a:buFont typeface="Wingdings" panose="05000000000000000000" pitchFamily="2" charset="2"/>
        <a:buChar char="§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5748" indent="-206057" algn="l" defTabSz="659382" rtl="0" eaLnBrk="1" latinLnBrk="0" hangingPunct="1">
        <a:spcBef>
          <a:spcPts val="722"/>
        </a:spcBef>
        <a:buClr>
          <a:srgbClr val="007681"/>
        </a:buClr>
        <a:buSzPct val="110000"/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6584" indent="-207202" algn="l" defTabSz="659382" rtl="0" eaLnBrk="1" latinLnBrk="0" hangingPunct="1">
        <a:spcBef>
          <a:spcPts val="577"/>
        </a:spcBef>
        <a:buClr>
          <a:srgbClr val="007681"/>
        </a:buClr>
        <a:buFont typeface="Arial" panose="020B0604020202020204" pitchFamily="34" charset="0"/>
        <a:buChar char="−"/>
        <a:defRPr lang="en-US" sz="1650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53918" indent="-164846" algn="l" defTabSz="659382" rtl="0" eaLnBrk="1" latinLnBrk="0" hangingPunct="1">
        <a:spcBef>
          <a:spcPts val="433"/>
        </a:spcBef>
        <a:buClr>
          <a:srgbClr val="007681"/>
        </a:buClr>
        <a:buSzPct val="85000"/>
        <a:buFont typeface="Arial" panose="020B0604020202020204" pitchFamily="34" charset="0"/>
        <a:buChar char="&gt;"/>
        <a:defRPr lang="en-US" sz="1500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83609" indent="-164846" algn="l" defTabSz="659382" rtl="0" eaLnBrk="1" latinLnBrk="0" hangingPunct="1">
        <a:spcBef>
          <a:spcPts val="217"/>
        </a:spcBef>
        <a:buClr>
          <a:srgbClr val="007681"/>
        </a:buClr>
        <a:buFont typeface="Arial" panose="020B0604020202020204" pitchFamily="34" charset="0"/>
        <a:buChar char="»"/>
        <a:defRPr lang="en-US" sz="135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13300" indent="-164846" algn="l" defTabSz="65938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42991" indent="-164846" algn="l" defTabSz="65938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472682" indent="-164846" algn="l" defTabSz="65938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02372" indent="-164846" algn="l" defTabSz="65938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9382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329691" algn="l" defTabSz="659382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659382" algn="l" defTabSz="659382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989073" algn="l" defTabSz="659382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318763" algn="l" defTabSz="659382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648454" algn="l" defTabSz="659382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1978145" algn="l" defTabSz="659382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307836" algn="l" defTabSz="659382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637527" algn="l" defTabSz="659382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x.ny.gov/pdf/publications/orpts/pdcguidelines.pdf" TargetMode="External"/><Relationship Id="rId7" Type="http://schemas.openxmlformats.org/officeDocument/2006/relationships/hyperlink" Target="https://www.tax.ny.gov/pdf/ORPTS/guide_confirming_loa_as_rar_and_eqr(04-15).pdf" TargetMode="External"/><Relationship Id="rId2" Type="http://schemas.openxmlformats.org/officeDocument/2006/relationships/hyperlink" Target="http://www.tax.ny.gov/research/property/assess/pdc.ht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tax.ny.gov/pdf/ORPTS/guide_overview_pdc_process(04-15).pdf" TargetMode="External"/><Relationship Id="rId5" Type="http://schemas.openxmlformats.org/officeDocument/2006/relationships/hyperlink" Target="https://www.tax.ny.gov/pdf/ORPTS/guide_overview_market_analysis(04-15).pdf" TargetMode="External"/><Relationship Id="rId4" Type="http://schemas.openxmlformats.org/officeDocument/2006/relationships/hyperlink" Target="https://www.tax.ny.gov/pdf/ORPTS/guide_overview_orpts_fvm_program(04-15)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x.ny.gov/pdf/publications/orpts/pt_factsheet_new_local_officials.pdf" TargetMode="External"/><Relationship Id="rId2" Type="http://schemas.openxmlformats.org/officeDocument/2006/relationships/hyperlink" Target="http://www.tax.ny.gov/pubs_and_bulls/publications/property_pubs.htm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tax.ny.gov/research/property/assess/gis/taxmap/guide/index.ht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x.ny.gov/research/property/assess/training/bar_training.htm" TargetMode="External"/><Relationship Id="rId2" Type="http://schemas.openxmlformats.org/officeDocument/2006/relationships/hyperlink" Target="http://www.tax.ny.gov/research/property/legal/rules_index.htm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x.ny.gov/research/property/assess/training/online_training.htm" TargetMode="External"/><Relationship Id="rId2" Type="http://schemas.openxmlformats.org/officeDocument/2006/relationships/hyperlink" Target="https://www.tax.ny.gov/research/property/assess/training/orientation_assessor.htm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tax.ny.gov/pdf/current_forms/orpts/rp5100_fill_in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x.ny.gov/forms/orpts/correction.htm" TargetMode="External"/><Relationship Id="rId2" Type="http://schemas.openxmlformats.org/officeDocument/2006/relationships/hyperlink" Target="http://www.tax.ny.gov/pdf/publications/orpts/correctionoferrors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tax.ny.gov/pit/property/star/correction_of_errors.ht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x.ny.gov/research/property/legal-information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nysac.org/" TargetMode="External"/><Relationship Id="rId5" Type="http://schemas.openxmlformats.org/officeDocument/2006/relationships/hyperlink" Target="http://www.nysacdrpts.org/" TargetMode="External"/><Relationship Id="rId4" Type="http://schemas.openxmlformats.org/officeDocument/2006/relationships/hyperlink" Target="http://www.tax.ny.gov/research/property/legal/legis/legsum.ht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x.ny.gov/research/property/legal/procedures/index.htm" TargetMode="External"/><Relationship Id="rId3" Type="http://schemas.openxmlformats.org/officeDocument/2006/relationships/hyperlink" Target="https://www.tax.ny.gov/research/property/regional/crmlist.htm" TargetMode="External"/><Relationship Id="rId7" Type="http://schemas.openxmlformats.org/officeDocument/2006/relationships/hyperlink" Target="http://www.tax.ny.gov/forms/orpts_cur_forms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orps.state.ny.us/home/fpp_index.cfm" TargetMode="External"/><Relationship Id="rId5" Type="http://schemas.openxmlformats.org/officeDocument/2006/relationships/hyperlink" Target="http://www.tax.ny.gov/pubs_and_bulls/publications/property_pubs.htm" TargetMode="External"/><Relationship Id="rId4" Type="http://schemas.openxmlformats.org/officeDocument/2006/relationships/hyperlink" Target="https://www.tax.ny.gov/research/property/regional/regional-offices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x.ny.gov/research/property/legal/rules_index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tax.ny.gov/research/property/reports/ratio/uniformassmntstd/index.htm" TargetMode="External"/><Relationship Id="rId5" Type="http://schemas.openxmlformats.org/officeDocument/2006/relationships/hyperlink" Target="https://www.tax.ny.gov/research/property/legal/raqs.htm" TargetMode="External"/><Relationship Id="rId4" Type="http://schemas.openxmlformats.org/officeDocument/2006/relationships/hyperlink" Target="http://www.tax.ny.gov/pubs_and_bulls/orpts/legal_opinions/index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acdrpts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nysac.org/" TargetMode="External"/><Relationship Id="rId5" Type="http://schemas.openxmlformats.org/officeDocument/2006/relationships/hyperlink" Target="http://www.nyassessor.org/" TargetMode="External"/><Relationship Id="rId4" Type="http://schemas.openxmlformats.org/officeDocument/2006/relationships/hyperlink" Target="https://www.tax.ny.gov/research/property/regional/regional-offices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ps.state.ny.us/legal/rules/index.cfm#188" TargetMode="External"/><Relationship Id="rId2" Type="http://schemas.openxmlformats.org/officeDocument/2006/relationships/hyperlink" Target="http://www.tax.ny.gov/research/property/assess/training/index.htm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tax.ny.gov/research/property/legal/rules_index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x.ny.gov/pdf/current_forms/orpts/rp5217pdfins.pdf" TargetMode="External"/><Relationship Id="rId2" Type="http://schemas.openxmlformats.org/officeDocument/2006/relationships/hyperlink" Target="https://www.tax.ny.gov/pdf/current_forms/orpts/rp5217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tax.ny.gov/pit/property/assess/local/default.htm" TargetMode="External"/><Relationship Id="rId5" Type="http://schemas.openxmlformats.org/officeDocument/2006/relationships/hyperlink" Target="https://www.tax.ny.gov/research/property/assess/gis/taxmap/guide/index.htm" TargetMode="External"/><Relationship Id="rId4" Type="http://schemas.openxmlformats.org/officeDocument/2006/relationships/hyperlink" Target="http://www.tax.ny.gov/research/property/assess/rp5217/index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x.ny.gov/research/property/assess/rps/index.htm" TargetMode="External"/><Relationship Id="rId7" Type="http://schemas.openxmlformats.org/officeDocument/2006/relationships/hyperlink" Target="http://www.tax.ny.gov/research/property/assess/state_aid/index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tax.ny.gov/research/property/valuation/advisory.htm" TargetMode="External"/><Relationship Id="rId5" Type="http://schemas.openxmlformats.org/officeDocument/2006/relationships/hyperlink" Target="http://www.tax.ny.gov/research/property/assess/sales/onlinesales.htm" TargetMode="External"/><Relationship Id="rId4" Type="http://schemas.openxmlformats.org/officeDocument/2006/relationships/hyperlink" Target="http://www.tax.ny.gov/research/property/assess/sale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x.ny.gov/research/property/legal/procedures/index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tax.ny.gov/research/property/assess/eqratecounty.htm" TargetMode="External"/><Relationship Id="rId5" Type="http://schemas.openxmlformats.org/officeDocument/2006/relationships/hyperlink" Target="https://www.tax.ny.gov/research/property/assess/rate_doc.htm" TargetMode="External"/><Relationship Id="rId4" Type="http://schemas.openxmlformats.org/officeDocument/2006/relationships/hyperlink" Target="http://www.tax.ny.gov/pdf/publications/orpts/under_eqrate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www.natcom.org/uploadedImages/Content/Communication_and_the_Workplace/training_develop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279523"/>
            <a:ext cx="3048000" cy="203606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County Director Orientation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Web Reference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91" y="1033925"/>
            <a:ext cx="8839200" cy="5181600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Pre-Decisional Collaboration (PDC) –</a:t>
            </a:r>
            <a:r>
              <a:rPr lang="en-US" sz="2000" dirty="0">
                <a:hlinkClick r:id="rId2"/>
              </a:rPr>
              <a:t>www.tax.ny.gov/research/property/assess/pdc.htm</a:t>
            </a:r>
            <a:endParaRPr lang="en-US" sz="2000" dirty="0"/>
          </a:p>
          <a:p>
            <a:pPr lvl="1"/>
            <a:r>
              <a:rPr lang="en-US" sz="1800" dirty="0"/>
              <a:t>Guidelines for PDC:</a:t>
            </a:r>
          </a:p>
          <a:p>
            <a:pPr lvl="2"/>
            <a:r>
              <a:rPr lang="en-US" sz="1600" u="sng" dirty="0">
                <a:hlinkClick r:id="rId3"/>
              </a:rPr>
              <a:t>www.tax.ny.gov/pdf/publications/orpts/pdcguidelines.pdf</a:t>
            </a:r>
            <a:endParaRPr lang="en-US" sz="1600" u="sng" dirty="0"/>
          </a:p>
          <a:p>
            <a:pPr lvl="2"/>
            <a:endParaRPr lang="en-US" sz="1600" u="sng" dirty="0"/>
          </a:p>
          <a:p>
            <a:pPr lvl="1"/>
            <a:r>
              <a:rPr lang="en-US" sz="1800" dirty="0"/>
              <a:t>Overview of Full Value Measurement Process</a:t>
            </a:r>
          </a:p>
          <a:p>
            <a:pPr lvl="2"/>
            <a:r>
              <a:rPr lang="en-US" sz="1600" dirty="0">
                <a:hlinkClick r:id="rId4"/>
              </a:rPr>
              <a:t>https://www.tax.ny.gov/pdf/ORPTS/guide_overview_orpts_fvm_program(04-15).pdf</a:t>
            </a:r>
            <a:endParaRPr lang="en-US" sz="1600" dirty="0"/>
          </a:p>
          <a:p>
            <a:pPr lvl="2"/>
            <a:endParaRPr lang="en-US" sz="1600" dirty="0"/>
          </a:p>
          <a:p>
            <a:pPr lvl="1"/>
            <a:r>
              <a:rPr lang="en-US" sz="1800" dirty="0"/>
              <a:t>Overview of ORPTS Market Analysis Process</a:t>
            </a:r>
          </a:p>
          <a:p>
            <a:pPr lvl="2"/>
            <a:r>
              <a:rPr lang="en-US" sz="1600" dirty="0">
                <a:hlinkClick r:id="rId5"/>
              </a:rPr>
              <a:t>https://www.tax.ny.gov/pdf/ORPTS/guide_overview_market_analysis(04-15).pdf</a:t>
            </a:r>
            <a:endParaRPr lang="en-US" sz="1600" dirty="0"/>
          </a:p>
          <a:p>
            <a:pPr lvl="2"/>
            <a:endParaRPr lang="en-US" sz="1600" dirty="0"/>
          </a:p>
          <a:p>
            <a:pPr lvl="1"/>
            <a:r>
              <a:rPr lang="en-US" sz="1800" dirty="0"/>
              <a:t>Overview of the Pre-decisional Collaboration Process</a:t>
            </a:r>
          </a:p>
          <a:p>
            <a:pPr lvl="2"/>
            <a:r>
              <a:rPr lang="en-US" sz="1600" dirty="0">
                <a:hlinkClick r:id="rId6"/>
              </a:rPr>
              <a:t>https://www.tax.ny.gov/pdf/ORPTS/guide_overview_pdc_process(04-15).pdf</a:t>
            </a:r>
            <a:endParaRPr lang="en-US" sz="1600" dirty="0"/>
          </a:p>
          <a:p>
            <a:pPr lvl="2"/>
            <a:endParaRPr lang="en-US" sz="1600" dirty="0"/>
          </a:p>
          <a:p>
            <a:pPr lvl="1"/>
            <a:r>
              <a:rPr lang="en-US" sz="1800" dirty="0"/>
              <a:t>Confirming the LOA as the RAR &amp; the Equalization Rate</a:t>
            </a:r>
          </a:p>
          <a:p>
            <a:pPr lvl="2"/>
            <a:r>
              <a:rPr lang="en-US" sz="1600" dirty="0">
                <a:hlinkClick r:id="rId7"/>
              </a:rPr>
              <a:t>https://www.tax.ny.gov/pdf/ORPTS/guide_confirming_loa_as_rar_and_eqr(04-15).pdf</a:t>
            </a:r>
            <a:endParaRPr lang="en-US" sz="1600" dirty="0"/>
          </a:p>
          <a:p>
            <a:pPr marL="448056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3">
              <a:buNone/>
            </a:pPr>
            <a:endParaRPr lang="en-US" sz="1600" dirty="0"/>
          </a:p>
          <a:p>
            <a:pPr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VI – Regional Support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VI – Regional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34443"/>
            <a:ext cx="8458200" cy="4525963"/>
          </a:xfrm>
        </p:spPr>
        <p:txBody>
          <a:bodyPr/>
          <a:lstStyle/>
          <a:p>
            <a:r>
              <a:rPr lang="en-US" sz="2600" dirty="0"/>
              <a:t>Additional Assistance</a:t>
            </a:r>
          </a:p>
          <a:p>
            <a:pPr lvl="1"/>
            <a:r>
              <a:rPr lang="en-US" sz="2200" dirty="0"/>
              <a:t>Publications listing- </a:t>
            </a:r>
            <a:r>
              <a:rPr lang="en-US" sz="1900" dirty="0">
                <a:hlinkClick r:id="rId2"/>
              </a:rPr>
              <a:t>www.tax.ny.gov/pubs_and_bulls/publications/property_pubs.htm</a:t>
            </a:r>
            <a:endParaRPr lang="en-US" sz="1900" dirty="0"/>
          </a:p>
          <a:p>
            <a:pPr lvl="1"/>
            <a:endParaRPr lang="en-US" sz="1900" dirty="0"/>
          </a:p>
          <a:p>
            <a:pPr lvl="1"/>
            <a:r>
              <a:rPr lang="en-US" sz="2200" dirty="0"/>
              <a:t>Property Taxes and Assessments: Links and Information for New Local Officials –</a:t>
            </a:r>
            <a:r>
              <a:rPr lang="en-US" sz="1800" dirty="0">
                <a:hlinkClick r:id="rId3"/>
              </a:rPr>
              <a:t>www.tax.ny.gov/pdf/publications/orpts/pt_factsheet_new_local_officials.pdf</a:t>
            </a:r>
            <a:endParaRPr lang="en-US" sz="1800" dirty="0"/>
          </a:p>
          <a:p>
            <a:pPr lvl="1"/>
            <a:endParaRPr lang="en-US" sz="1700" dirty="0"/>
          </a:p>
          <a:p>
            <a:pPr lvl="1"/>
            <a:r>
              <a:rPr lang="en-US" sz="2200" dirty="0"/>
              <a:t>Tax Mapping –</a:t>
            </a:r>
            <a:r>
              <a:rPr lang="en-US" sz="1800" dirty="0">
                <a:hlinkClick r:id="rId4"/>
              </a:rPr>
              <a:t>https://www.tax.ny.gov/research/property/assess/gis/taxmap/guide/index.htm</a:t>
            </a:r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18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VII – BAR Training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Rules for Real Property Tax Administration: </a:t>
            </a:r>
            <a:r>
              <a:rPr lang="en-US" sz="2000" b="1" dirty="0"/>
              <a:t>Subpart 8188-6 - BOARDS OF ASSESSMENT REVIEW</a:t>
            </a:r>
            <a:r>
              <a:rPr lang="en-US" sz="2400" b="1" dirty="0"/>
              <a:t> </a:t>
            </a:r>
            <a:endParaRPr lang="en-US" dirty="0"/>
          </a:p>
          <a:p>
            <a:pPr lvl="1">
              <a:buNone/>
            </a:pPr>
            <a:r>
              <a:rPr lang="en-US" sz="1800" u="sng" dirty="0">
                <a:hlinkClick r:id="rId2"/>
              </a:rPr>
              <a:t>www.tax.ny.gov/research/property/legal/rules_index.htm</a:t>
            </a:r>
            <a:endParaRPr lang="en-US" sz="1800" u="sng" dirty="0"/>
          </a:p>
          <a:p>
            <a:pPr lvl="1">
              <a:buNone/>
            </a:pPr>
            <a:endParaRPr lang="en-US" sz="2000" dirty="0"/>
          </a:p>
          <a:p>
            <a:r>
              <a:rPr lang="en-US" sz="2400" dirty="0"/>
              <a:t>BAR Materials and Schedule Training Page </a:t>
            </a:r>
            <a:r>
              <a:rPr lang="en-US" sz="1800" dirty="0">
                <a:hlinkClick r:id="rId3"/>
              </a:rPr>
              <a:t>https://www.tax.ny.gov/research/property/assess/training/bar_training.htm</a:t>
            </a:r>
            <a:endParaRPr lang="en-US" sz="1800" dirty="0"/>
          </a:p>
          <a:p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VIII – Assessor Orientation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Assessor Orientation Training Materials</a:t>
            </a:r>
          </a:p>
          <a:p>
            <a:pPr lvl="2"/>
            <a:r>
              <a:rPr lang="en-US" sz="2000" dirty="0">
                <a:hlinkClick r:id="rId2"/>
              </a:rPr>
              <a:t>https://www.tax.ny.gov/research/property/assess/training/orientation_assessor.htm</a:t>
            </a:r>
            <a:endParaRPr lang="en-US" sz="2000" dirty="0"/>
          </a:p>
          <a:p>
            <a:pPr marL="448056" lvl="1" indent="0">
              <a:buNone/>
            </a:pPr>
            <a:endParaRPr lang="en-US" dirty="0"/>
          </a:p>
          <a:p>
            <a:r>
              <a:rPr lang="en-US" sz="2400" dirty="0"/>
              <a:t>Online Training Program –</a:t>
            </a:r>
            <a:r>
              <a:rPr lang="en-US" sz="2600" dirty="0"/>
              <a:t> </a:t>
            </a:r>
            <a:r>
              <a:rPr lang="en-US" sz="2000" dirty="0">
                <a:hlinkClick r:id="rId3"/>
              </a:rPr>
              <a:t>www.tax.ny.gov/research/property/assess/training/online_training.htm</a:t>
            </a:r>
            <a:endParaRPr lang="en-US" sz="2000" dirty="0"/>
          </a:p>
          <a:p>
            <a:pPr lvl="2"/>
            <a:endParaRPr lang="en-US" dirty="0"/>
          </a:p>
          <a:p>
            <a:pPr lvl="2"/>
            <a:r>
              <a:rPr lang="en-US" sz="2000" dirty="0"/>
              <a:t>RP-5100 Request for Secure Access: </a:t>
            </a:r>
            <a:r>
              <a:rPr lang="en-US" sz="2000" dirty="0">
                <a:hlinkClick r:id="rId4"/>
              </a:rPr>
              <a:t>www.tax.ny.gov/pdf/current_forms/orpts/rp5100_fill_in.pdf</a:t>
            </a:r>
            <a:endParaRPr lang="en-US" sz="2000" dirty="0"/>
          </a:p>
          <a:p>
            <a:pPr lvl="2"/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Section IX – Correction of Errors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Administrative Corrections of Errors Outline –</a:t>
            </a:r>
            <a:br>
              <a:rPr lang="en-US" sz="2400" dirty="0"/>
            </a:br>
            <a:r>
              <a:rPr lang="en-US" sz="2000" dirty="0">
                <a:hlinkClick r:id="rId2"/>
              </a:rPr>
              <a:t>www.tax.ny.gov/pdf/publications/orpts/correctionoferrors.pdf</a:t>
            </a:r>
            <a:br>
              <a:rPr lang="en-US" dirty="0"/>
            </a:br>
            <a:endParaRPr lang="en-US" sz="2000" dirty="0"/>
          </a:p>
          <a:p>
            <a:r>
              <a:rPr lang="en-US" sz="2400" dirty="0"/>
              <a:t>Corrections Forms Listing – </a:t>
            </a:r>
          </a:p>
          <a:p>
            <a:pPr>
              <a:buNone/>
            </a:pPr>
            <a:r>
              <a:rPr lang="en-US" sz="1800" dirty="0"/>
              <a:t>	(RP-552, RP-553, RP-554 and RP-556)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>
                <a:hlinkClick r:id="rId3"/>
              </a:rPr>
              <a:t> </a:t>
            </a:r>
            <a:r>
              <a:rPr lang="en-US" sz="2000" dirty="0">
                <a:hlinkClick r:id="rId3"/>
              </a:rPr>
              <a:t>www.tax.ny.gov/forms/orpts/correction.htm</a:t>
            </a:r>
            <a:endParaRPr lang="en-US" sz="2000" dirty="0"/>
          </a:p>
          <a:p>
            <a:pPr>
              <a:buNone/>
            </a:pPr>
            <a:endParaRPr lang="en-US" sz="1800" dirty="0"/>
          </a:p>
          <a:p>
            <a:r>
              <a:rPr lang="en-US" sz="2400" dirty="0"/>
              <a:t>Corrections of Errors and STAR –</a:t>
            </a:r>
            <a:br>
              <a:rPr lang="en-US" dirty="0"/>
            </a:br>
            <a:r>
              <a:rPr lang="en-US" sz="2000" u="sng" dirty="0">
                <a:hlinkClick r:id="rId4"/>
              </a:rPr>
              <a:t>www.tax.ny.gov/pit/property/star/correction_of_errors.htm</a:t>
            </a: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447800"/>
            <a:ext cx="4495800" cy="4724400"/>
          </a:xfrm>
        </p:spPr>
        <p:txBody>
          <a:bodyPr>
            <a:normAutofit/>
          </a:bodyPr>
          <a:lstStyle/>
          <a:p>
            <a:r>
              <a:rPr lang="en-US" dirty="0"/>
              <a:t>Remaining Questions?</a:t>
            </a:r>
          </a:p>
          <a:p>
            <a:endParaRPr lang="en-US" sz="1200" dirty="0"/>
          </a:p>
          <a:p>
            <a:pPr lvl="1"/>
            <a:r>
              <a:rPr lang="en-US" dirty="0"/>
              <a:t>Course Evaluation</a:t>
            </a:r>
          </a:p>
          <a:p>
            <a:pPr lvl="1"/>
            <a:endParaRPr lang="en-US" sz="2000" dirty="0"/>
          </a:p>
          <a:p>
            <a:pPr lvl="1"/>
            <a:r>
              <a:rPr lang="en-US" dirty="0"/>
              <a:t>Completion Certificate</a:t>
            </a:r>
          </a:p>
          <a:p>
            <a:pPr lvl="1"/>
            <a:endParaRPr lang="en-US" sz="2000" dirty="0"/>
          </a:p>
          <a:p>
            <a:pPr lvl="1"/>
            <a:r>
              <a:rPr lang="en-US" dirty="0"/>
              <a:t>Optional Meeting -  </a:t>
            </a:r>
            <a:br>
              <a:rPr lang="en-US" sz="800" dirty="0"/>
            </a:br>
            <a:br>
              <a:rPr lang="en-US" sz="1000" dirty="0"/>
            </a:br>
            <a:r>
              <a:rPr lang="en-US" sz="2000" dirty="0"/>
              <a:t>Setup meeting date to observe fellow director </a:t>
            </a:r>
            <a:r>
              <a:rPr lang="en-US" sz="2400" dirty="0"/>
              <a:t>“on the job”</a:t>
            </a:r>
            <a:endParaRPr lang="en-US" dirty="0"/>
          </a:p>
        </p:txBody>
      </p:sp>
      <p:pic>
        <p:nvPicPr>
          <p:cNvPr id="1026" name="Picture 2" descr="http://2.bp.blogspot.com/_TEWHLvMaEXM/SZI82OGlKSI/AAAAAAAADrU/5JaLG2mee_g/s400/Questions+and+answ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900" y="2133600"/>
            <a:ext cx="3365652" cy="2971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X – Questions and Answers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I - 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Real Property Tax Legislation - </a:t>
            </a:r>
            <a:r>
              <a:rPr lang="en-US" sz="2200" dirty="0">
                <a:hlinkClick r:id="rId3"/>
              </a:rPr>
              <a:t>https://www.tax.ny.gov/research/property/legal-information.htm</a:t>
            </a:r>
            <a:br>
              <a:rPr lang="en-US" sz="2800" dirty="0"/>
            </a:br>
            <a:endParaRPr lang="en-US" sz="2600" dirty="0"/>
          </a:p>
          <a:p>
            <a:pPr lvl="1"/>
            <a:r>
              <a:rPr lang="en-US" sz="2200" dirty="0"/>
              <a:t>Summary of Real Property Tax Legislation by year -</a:t>
            </a:r>
            <a:br>
              <a:rPr lang="en-US" sz="2200" dirty="0"/>
            </a:br>
            <a:r>
              <a:rPr lang="en-US" sz="2000" dirty="0">
                <a:hlinkClick r:id="rId4"/>
              </a:rPr>
              <a:t>www.tax.ny.gov/research/property/legal/legis/legsum.htm</a:t>
            </a:r>
            <a:endParaRPr lang="en-US" sz="2000" dirty="0"/>
          </a:p>
          <a:p>
            <a:pPr>
              <a:buNone/>
            </a:pPr>
            <a:endParaRPr lang="en-US" sz="2200" dirty="0"/>
          </a:p>
          <a:p>
            <a:r>
              <a:rPr lang="en-US" sz="2800" dirty="0"/>
              <a:t>NYS Association of County Directors </a:t>
            </a:r>
            <a:r>
              <a:rPr lang="en-US" dirty="0"/>
              <a:t>- </a:t>
            </a:r>
            <a:r>
              <a:rPr lang="en-US" sz="2200" dirty="0">
                <a:hlinkClick r:id="rId5"/>
              </a:rPr>
              <a:t>www.nysacdrpts.org</a:t>
            </a:r>
            <a:endParaRPr lang="en-US" sz="2200" dirty="0"/>
          </a:p>
          <a:p>
            <a:pPr>
              <a:buNone/>
            </a:pPr>
            <a:endParaRPr lang="en-US" sz="2200" dirty="0"/>
          </a:p>
          <a:p>
            <a:r>
              <a:rPr lang="en-US" sz="2800" dirty="0"/>
              <a:t>NYS Association of Counties -</a:t>
            </a:r>
          </a:p>
          <a:p>
            <a:pPr lvl="1">
              <a:buNone/>
            </a:pPr>
            <a:r>
              <a:rPr lang="en-US" sz="2200" dirty="0">
                <a:hlinkClick r:id="rId6"/>
              </a:rPr>
              <a:t>www.nysac.org</a:t>
            </a:r>
            <a:endParaRPr lang="en-US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II – NYS ORPTS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About ORPTS </a:t>
            </a:r>
            <a:r>
              <a:rPr lang="en-US" dirty="0"/>
              <a:t>–</a:t>
            </a:r>
            <a:br>
              <a:rPr lang="en-US" dirty="0"/>
            </a:br>
            <a:endParaRPr lang="en-US" sz="800" dirty="0"/>
          </a:p>
          <a:p>
            <a:pPr lvl="2"/>
            <a:r>
              <a:rPr lang="en-US" sz="2000" dirty="0"/>
              <a:t>Contacts:</a:t>
            </a:r>
            <a:r>
              <a:rPr lang="en-US" dirty="0"/>
              <a:t> </a:t>
            </a:r>
            <a:r>
              <a:rPr lang="en-US" sz="1800" dirty="0">
                <a:hlinkClick r:id="rId3"/>
              </a:rPr>
              <a:t>https://www.tax.ny.gov/research/property/regional/crmli</a:t>
            </a:r>
            <a:r>
              <a:rPr lang="en-US" sz="2000" dirty="0">
                <a:hlinkClick r:id="rId3"/>
              </a:rPr>
              <a:t>st.htm</a:t>
            </a:r>
            <a:br>
              <a:rPr lang="en-US" sz="2000" dirty="0"/>
            </a:br>
            <a:endParaRPr lang="en-US" sz="800" dirty="0"/>
          </a:p>
          <a:p>
            <a:pPr lvl="2"/>
            <a:r>
              <a:rPr lang="en-US" sz="2000" dirty="0"/>
              <a:t>Regional Offices: </a:t>
            </a:r>
            <a:r>
              <a:rPr lang="en-US" sz="1800" dirty="0">
                <a:hlinkClick r:id="rId4"/>
              </a:rPr>
              <a:t>https://www.tax.ny.gov/research/property/regional/regional-offices.htm</a:t>
            </a:r>
            <a:endParaRPr lang="en-US" sz="1800" dirty="0"/>
          </a:p>
          <a:p>
            <a:r>
              <a:rPr lang="en-US" sz="2400" dirty="0"/>
              <a:t>Forms, Publications and Procedures –</a:t>
            </a:r>
            <a:r>
              <a:rPr lang="en-US" sz="2000" u="sng" dirty="0">
                <a:hlinkClick r:id="rId5"/>
              </a:rPr>
              <a:t>www.tax.ny.gov/pubs_and_bulls/publications/property_pubs.htm</a:t>
            </a:r>
            <a:br>
              <a:rPr lang="en-US" sz="2000" u="sng" dirty="0"/>
            </a:br>
            <a:endParaRPr lang="en-US" sz="900" dirty="0">
              <a:hlinkClick r:id="rId6"/>
            </a:endParaRPr>
          </a:p>
          <a:p>
            <a:pPr lvl="2"/>
            <a:r>
              <a:rPr lang="en-US" sz="2000" dirty="0"/>
              <a:t>Forms Listing: </a:t>
            </a:r>
            <a:br>
              <a:rPr lang="en-US" dirty="0"/>
            </a:br>
            <a:r>
              <a:rPr lang="en-US" sz="1800" dirty="0">
                <a:hlinkClick r:id="rId7"/>
              </a:rPr>
              <a:t>www.tax.ny.gov/forms/orpts_cur_forms.htm</a:t>
            </a:r>
            <a:br>
              <a:rPr lang="en-US" sz="2000" dirty="0"/>
            </a:br>
            <a:endParaRPr lang="en-US" sz="800" dirty="0"/>
          </a:p>
          <a:p>
            <a:pPr lvl="2"/>
            <a:r>
              <a:rPr lang="en-US" sz="2000" dirty="0"/>
              <a:t>ORPTS Procedures:</a:t>
            </a:r>
            <a:br>
              <a:rPr lang="en-US" sz="2000" dirty="0"/>
            </a:br>
            <a:r>
              <a:rPr lang="en-US" sz="1800" dirty="0">
                <a:hlinkClick r:id="rId8"/>
              </a:rPr>
              <a:t>www.tax.ny.gov/research/property/legal/procedures/index.htm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Section II – NYS ORPTS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Legal Topics – </a:t>
            </a:r>
            <a:br>
              <a:rPr lang="en-US" dirty="0"/>
            </a:br>
            <a:endParaRPr lang="en-US" sz="1400" dirty="0"/>
          </a:p>
          <a:p>
            <a:pPr lvl="1"/>
            <a:r>
              <a:rPr lang="en-US" sz="2200" dirty="0"/>
              <a:t>Rules for Real Property Tax Administration: </a:t>
            </a:r>
            <a:r>
              <a:rPr lang="en-US" sz="2000" dirty="0">
                <a:hlinkClick r:id="rId3"/>
              </a:rPr>
              <a:t>www.tax.ny.gov/research/property/legal/rules_index.htm</a:t>
            </a:r>
            <a:endParaRPr lang="en-US" sz="2000" dirty="0"/>
          </a:p>
          <a:p>
            <a:pPr lvl="1"/>
            <a:endParaRPr lang="en-US" sz="800" dirty="0"/>
          </a:p>
          <a:p>
            <a:pPr lvl="1"/>
            <a:r>
              <a:rPr lang="en-US" sz="2200" dirty="0"/>
              <a:t>Opinions of Counsel: </a:t>
            </a:r>
            <a:r>
              <a:rPr lang="en-US" sz="2000" u="sng" dirty="0">
                <a:hlinkClick r:id="rId4"/>
              </a:rPr>
              <a:t>www.tax.ny.gov/pubs_and_bulls/orpts/legal_opinions/index.htm</a:t>
            </a:r>
            <a:br>
              <a:rPr lang="en-US" sz="2000" u="sng" dirty="0"/>
            </a:br>
            <a:endParaRPr lang="en-US" sz="800" u="sng" dirty="0"/>
          </a:p>
          <a:p>
            <a:pPr lvl="1"/>
            <a:r>
              <a:rPr lang="en-US" sz="2200" dirty="0"/>
              <a:t>Legal questions answered </a:t>
            </a:r>
            <a:r>
              <a:rPr lang="en-US" sz="2050" dirty="0">
                <a:hlinkClick r:id="rId5"/>
              </a:rPr>
              <a:t>https://www.tax.ny.gov/research/property/legal/raqs.htm</a:t>
            </a:r>
            <a:endParaRPr lang="en-US" sz="2050" dirty="0"/>
          </a:p>
          <a:p>
            <a:r>
              <a:rPr lang="en-US" sz="2400" dirty="0"/>
              <a:t>Uniform Assessment Standards –</a:t>
            </a:r>
            <a:r>
              <a:rPr lang="en-US" sz="1900" dirty="0">
                <a:hlinkClick r:id="rId6"/>
              </a:rPr>
              <a:t>www.tax.ny.gov/research/property/reports/ratio/uniformassmntstd/index.htm</a:t>
            </a:r>
            <a:endParaRPr lang="en-US" sz="1900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III - RPTS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NYS Association of County Directors - </a:t>
            </a:r>
            <a:r>
              <a:rPr lang="en-US" sz="2000" dirty="0">
                <a:hlinkClick r:id="rId3"/>
              </a:rPr>
              <a:t>www.nysacdrpts.org</a:t>
            </a:r>
            <a:br>
              <a:rPr lang="en-US" sz="2000" dirty="0"/>
            </a:br>
            <a:endParaRPr lang="en-US" dirty="0"/>
          </a:p>
          <a:p>
            <a:r>
              <a:rPr lang="en-US" sz="2600" dirty="0"/>
              <a:t>ORPTS Regional Offices -</a:t>
            </a:r>
            <a:br>
              <a:rPr lang="en-US" sz="2600" dirty="0"/>
            </a:br>
            <a:r>
              <a:rPr lang="en-US" sz="2000" dirty="0">
                <a:hlinkClick r:id="rId4"/>
              </a:rPr>
              <a:t>https://www.tax.ny.gov/research/property/regional/regional-offices.htm</a:t>
            </a:r>
            <a:br>
              <a:rPr lang="en-US" sz="2000" dirty="0"/>
            </a:br>
            <a:endParaRPr lang="en-US" sz="2000" dirty="0"/>
          </a:p>
          <a:p>
            <a:r>
              <a:rPr lang="en-US" sz="2600" dirty="0"/>
              <a:t>NYS Assessors Association - </a:t>
            </a:r>
            <a:br>
              <a:rPr lang="en-US" sz="2800" dirty="0"/>
            </a:br>
            <a:r>
              <a:rPr lang="en-US" sz="2000" u="sng" dirty="0">
                <a:hlinkClick r:id="rId5"/>
              </a:rPr>
              <a:t>www.nyassessor.org</a:t>
            </a:r>
            <a:br>
              <a:rPr lang="en-US" sz="2000" u="sng" dirty="0"/>
            </a:br>
            <a:endParaRPr lang="en-US" sz="2000" dirty="0"/>
          </a:p>
          <a:p>
            <a:r>
              <a:rPr lang="en-US" sz="2800" dirty="0"/>
              <a:t>NYS Association of Counties -</a:t>
            </a:r>
          </a:p>
          <a:p>
            <a:pPr lvl="1">
              <a:buNone/>
            </a:pPr>
            <a:r>
              <a:rPr lang="en-US" sz="2000" dirty="0">
                <a:hlinkClick r:id="rId6"/>
              </a:rPr>
              <a:t>www.nysac.org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IV – Qualifications, Training, and Certification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/>
          </a:p>
          <a:p>
            <a:r>
              <a:rPr lang="en-US" sz="2600" dirty="0"/>
              <a:t>ORPTS Educational Services – Training Page </a:t>
            </a:r>
          </a:p>
          <a:p>
            <a:pPr lvl="2"/>
            <a:r>
              <a:rPr lang="en-US" sz="2000" dirty="0">
                <a:hlinkClick r:id="rId2"/>
              </a:rPr>
              <a:t>www.tax.ny.gov/research/property/assess/training/index.htm</a:t>
            </a:r>
            <a:endParaRPr lang="en-US" sz="2000" dirty="0"/>
          </a:p>
          <a:p>
            <a:pPr lvl="3"/>
            <a:r>
              <a:rPr lang="en-US" sz="2000" dirty="0"/>
              <a:t>Qualifications / Certification Requirements</a:t>
            </a:r>
          </a:p>
          <a:p>
            <a:pPr lvl="3"/>
            <a:r>
              <a:rPr lang="en-US" sz="2000" dirty="0"/>
              <a:t>Training Schedule</a:t>
            </a:r>
          </a:p>
          <a:p>
            <a:pPr lvl="3"/>
            <a:r>
              <a:rPr lang="en-US" sz="2000" dirty="0"/>
              <a:t>Continuing Education</a:t>
            </a:r>
          </a:p>
          <a:p>
            <a:pPr lvl="3"/>
            <a:r>
              <a:rPr lang="en-US" sz="2000" dirty="0"/>
              <a:t>Reimbursement</a:t>
            </a:r>
          </a:p>
          <a:p>
            <a:pPr lvl="2">
              <a:buNone/>
            </a:pPr>
            <a:endParaRPr lang="en-US" sz="1600" dirty="0"/>
          </a:p>
          <a:p>
            <a:r>
              <a:rPr lang="en-US" sz="2600" dirty="0"/>
              <a:t>Part 8188 - Minimum Qualification Standards, Training and Certification Rules</a:t>
            </a:r>
            <a:endParaRPr lang="en-US" sz="2600" u="sng" dirty="0">
              <a:hlinkClick r:id="rId3"/>
            </a:endParaRPr>
          </a:p>
          <a:p>
            <a:pPr lvl="2"/>
            <a:r>
              <a:rPr lang="en-US" sz="2000" u="sng" dirty="0">
                <a:hlinkClick r:id="rId4"/>
              </a:rPr>
              <a:t>www.tax.ny.gov/research/property/legal/rules_index.htm</a:t>
            </a:r>
            <a:endParaRPr lang="en-US" sz="2000" u="sng" dirty="0"/>
          </a:p>
          <a:p>
            <a:pPr lvl="2">
              <a:buNone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Section V – Interaction Between County Offices and Assessors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RP-5217 Form –</a:t>
            </a:r>
            <a:r>
              <a:rPr lang="en-US" sz="2200" dirty="0">
                <a:hlinkClick r:id="rId2"/>
              </a:rPr>
              <a:t>https://www.tax.ny.gov/pdf/current_forms/orpts/rp5217.pdf</a:t>
            </a:r>
            <a:endParaRPr lang="en-US" sz="2200" dirty="0"/>
          </a:p>
          <a:p>
            <a:pPr lvl="2"/>
            <a:endParaRPr lang="en-US" sz="600" dirty="0"/>
          </a:p>
          <a:p>
            <a:pPr lvl="2"/>
            <a:r>
              <a:rPr lang="en-US" sz="2000" dirty="0"/>
              <a:t>RP-5217 Instructions - </a:t>
            </a:r>
            <a:br>
              <a:rPr lang="en-US" dirty="0"/>
            </a:br>
            <a:r>
              <a:rPr lang="en-US" sz="2000" dirty="0">
                <a:hlinkClick r:id="rId3"/>
              </a:rPr>
              <a:t>https://www.tax.ny.gov/pdf/current_forms/orpts/rp5217pdfins.pdf</a:t>
            </a:r>
            <a:endParaRPr lang="en-US" sz="2000" dirty="0"/>
          </a:p>
          <a:p>
            <a:pPr lvl="2"/>
            <a:r>
              <a:rPr lang="en-US" sz="2000" dirty="0"/>
              <a:t>FAQ’s –</a:t>
            </a:r>
            <a:r>
              <a:rPr lang="en-US" sz="2000" dirty="0">
                <a:hlinkClick r:id="rId4"/>
              </a:rPr>
              <a:t>www.tax.ny.gov/research/property/assess/rp5217/index.htm</a:t>
            </a:r>
            <a:endParaRPr lang="en-US" sz="2800" dirty="0"/>
          </a:p>
          <a:p>
            <a:pPr lvl="2"/>
            <a:endParaRPr lang="en-US" sz="600" dirty="0"/>
          </a:p>
          <a:p>
            <a:r>
              <a:rPr lang="en-US" sz="2200" dirty="0"/>
              <a:t>Tax Maps –</a:t>
            </a:r>
            <a:r>
              <a:rPr lang="en-US" sz="2000" dirty="0">
                <a:hlinkClick r:id="rId5"/>
              </a:rPr>
              <a:t>https://www.tax.ny.gov/research/property/assess/gis/taxmap/guide/index.htm</a:t>
            </a:r>
            <a:endParaRPr lang="en-US" sz="2000" dirty="0"/>
          </a:p>
          <a:p>
            <a:endParaRPr lang="en-US" sz="600" dirty="0"/>
          </a:p>
          <a:p>
            <a:r>
              <a:rPr lang="en-US" sz="2200" dirty="0"/>
              <a:t>Online Assessment Data </a:t>
            </a:r>
            <a:r>
              <a:rPr lang="en-US" sz="2000" dirty="0"/>
              <a:t>–</a:t>
            </a:r>
            <a:r>
              <a:rPr lang="en-US" sz="2000" dirty="0">
                <a:hlinkClick r:id="rId6"/>
              </a:rPr>
              <a:t>https://www.tax.ny.gov/pit/property/assess/local/default.htm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VI – Regional Support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RPS Support - </a:t>
            </a:r>
            <a:br>
              <a:rPr lang="en-US" sz="2800" dirty="0"/>
            </a:br>
            <a:r>
              <a:rPr lang="en-US" sz="1800" dirty="0">
                <a:hlinkClick r:id="rId3"/>
              </a:rPr>
              <a:t>www.tax.ny.gov/research/property/assess/rps/index.htm</a:t>
            </a:r>
            <a:r>
              <a:rPr lang="en-US" sz="1800" dirty="0"/>
              <a:t> </a:t>
            </a:r>
          </a:p>
          <a:p>
            <a:pPr marL="246063" indent="-246063"/>
            <a:r>
              <a:rPr lang="en-US" sz="2200" dirty="0"/>
              <a:t>Sales Reporting - 	</a:t>
            </a:r>
          </a:p>
          <a:p>
            <a:pPr marL="288480" lvl="1" indent="0">
              <a:buNone/>
            </a:pPr>
            <a:r>
              <a:rPr lang="en-US" sz="1800" dirty="0">
                <a:hlinkClick r:id="rId4"/>
              </a:rPr>
              <a:t>www.tax.ny.gov/research/property/assess/sales</a:t>
            </a:r>
            <a:br>
              <a:rPr lang="en-US" sz="1800" dirty="0"/>
            </a:br>
            <a:endParaRPr lang="en-US" sz="1200" dirty="0"/>
          </a:p>
          <a:p>
            <a:pPr marL="344488" lvl="1" indent="-17463">
              <a:buNone/>
            </a:pPr>
            <a:r>
              <a:rPr lang="en-US" sz="2000" dirty="0"/>
              <a:t>Online Sales Reports -</a:t>
            </a:r>
            <a:r>
              <a:rPr lang="en-US" sz="1800" dirty="0">
                <a:hlinkClick r:id="rId5"/>
              </a:rPr>
              <a:t>www.tax.ny.gov/research/property/assess/sales/onlinesales.htm</a:t>
            </a:r>
            <a:endParaRPr lang="en-US" sz="1800" dirty="0"/>
          </a:p>
          <a:p>
            <a:r>
              <a:rPr lang="en-US" sz="2200" dirty="0"/>
              <a:t>Reassessment Project Support</a:t>
            </a:r>
          </a:p>
          <a:p>
            <a:pPr lvl="1"/>
            <a:r>
              <a:rPr lang="en-US" sz="2000" dirty="0"/>
              <a:t>Advisory Appraisal Program – </a:t>
            </a:r>
            <a:r>
              <a:rPr lang="en-US" sz="1800" dirty="0">
                <a:hlinkClick r:id="rId6"/>
              </a:rPr>
              <a:t>www.tax.ny.gov/research/property/valuation/advisory.htm</a:t>
            </a:r>
            <a:endParaRPr lang="en-US" sz="1800" dirty="0"/>
          </a:p>
          <a:p>
            <a:r>
              <a:rPr lang="en-US" sz="2200" dirty="0"/>
              <a:t>State Aid –(includes aid for cyclical reassessments)</a:t>
            </a:r>
          </a:p>
          <a:p>
            <a:pPr marL="329691" lvl="1" indent="0">
              <a:buNone/>
            </a:pPr>
            <a:r>
              <a:rPr lang="en-US" sz="1800" dirty="0"/>
              <a:t>   </a:t>
            </a:r>
            <a:r>
              <a:rPr lang="en-US" sz="1800" dirty="0">
                <a:hlinkClick r:id="rId7"/>
              </a:rPr>
              <a:t>www.tax.ny.gov/research/property/assess/state_aid/index.htm</a:t>
            </a: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VI – Regional Support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3246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Market Value Survey –</a:t>
            </a:r>
            <a:endParaRPr lang="en-US" sz="2200" dirty="0"/>
          </a:p>
          <a:p>
            <a:pPr lvl="1">
              <a:buNone/>
            </a:pPr>
            <a:r>
              <a:rPr lang="en-US" sz="2000" dirty="0">
                <a:hlinkClick r:id="rId3"/>
              </a:rPr>
              <a:t>https://www.tax.ny.gov/research/property/legal/procedures/index.htm</a:t>
            </a: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r>
              <a:rPr lang="en-US" sz="2800" dirty="0"/>
              <a:t>Equalization Rate Program -</a:t>
            </a:r>
            <a:endParaRPr lang="en-US" sz="2400" dirty="0"/>
          </a:p>
          <a:p>
            <a:pPr lvl="1"/>
            <a:r>
              <a:rPr lang="en-US" sz="2000" dirty="0"/>
              <a:t>Understanding the Equalization Rate -</a:t>
            </a:r>
            <a:r>
              <a:rPr lang="en-US" sz="2000" dirty="0">
                <a:hlinkClick r:id="rId4"/>
              </a:rPr>
              <a:t> www.tax.ny.gov/pdf/publications/orpts/under_eqrates.pdf</a:t>
            </a:r>
            <a:endParaRPr lang="en-US" sz="2000" dirty="0"/>
          </a:p>
          <a:p>
            <a:pPr lvl="1"/>
            <a:r>
              <a:rPr lang="en-US" sz="2000" dirty="0"/>
              <a:t>Rate Complaints –</a:t>
            </a:r>
            <a:r>
              <a:rPr lang="en-US" sz="2000" u="sng" dirty="0">
                <a:hlinkClick r:id="rId5"/>
              </a:rPr>
              <a:t>https://www.tax.ny.gov/research/property/assess/rate_doc.htm</a:t>
            </a:r>
            <a:endParaRPr lang="en-US" sz="2000" u="sng" dirty="0"/>
          </a:p>
          <a:p>
            <a:pPr lvl="1"/>
            <a:r>
              <a:rPr lang="en-US" sz="2000" dirty="0"/>
              <a:t>Eq. Rate info by County –</a:t>
            </a:r>
            <a:r>
              <a:rPr lang="en-US" sz="2000" dirty="0">
                <a:hlinkClick r:id="rId6"/>
              </a:rPr>
              <a:t>www.tax.ny.gov/research/property/assess/eqratecounty.htm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Y Tax Theme PowerPoint">
  <a:themeElements>
    <a:clrScheme name="DTF Palette">
      <a:dk1>
        <a:sysClr val="windowText" lastClr="000000"/>
      </a:dk1>
      <a:lt1>
        <a:sysClr val="window" lastClr="FFFFFF"/>
      </a:lt1>
      <a:dk2>
        <a:srgbClr val="007681"/>
      </a:dk2>
      <a:lt2>
        <a:srgbClr val="FFD100"/>
      </a:lt2>
      <a:accent1>
        <a:srgbClr val="007681"/>
      </a:accent1>
      <a:accent2>
        <a:srgbClr val="FFD100"/>
      </a:accent2>
      <a:accent3>
        <a:srgbClr val="939598"/>
      </a:accent3>
      <a:accent4>
        <a:srgbClr val="696A6C"/>
      </a:accent4>
      <a:accent5>
        <a:srgbClr val="B7CECF"/>
      </a:accent5>
      <a:accent6>
        <a:srgbClr val="7FA9AE"/>
      </a:accent6>
      <a:hlink>
        <a:srgbClr val="26509F"/>
      </a:hlink>
      <a:folHlink>
        <a:srgbClr val="F7A8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Y Tax Theme PowerPoint" id="{AFCB6AC9-7153-4810-BAC6-56381EE241B4}" vid="{3FB4A9DA-970E-40D5-98FB-454ABDC767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NY Tax Theme PowerPoint</Template>
  <TotalTime>7455</TotalTime>
  <Words>1378</Words>
  <Application>Microsoft Office PowerPoint</Application>
  <PresentationFormat>On-screen Show (4:3)</PresentationFormat>
  <Paragraphs>131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NY Tax Theme PowerPoint</vt:lpstr>
      <vt:lpstr>County Director Orientation</vt:lpstr>
      <vt:lpstr>Section I - Introduction</vt:lpstr>
      <vt:lpstr>Section II – NYS ORPTS</vt:lpstr>
      <vt:lpstr>Section II – NYS ORPTS</vt:lpstr>
      <vt:lpstr>Section III - RPTS</vt:lpstr>
      <vt:lpstr>Section IV – Qualifications, Training, and Certification</vt:lpstr>
      <vt:lpstr>Section V – Interaction Between County Offices and Assessors </vt:lpstr>
      <vt:lpstr>Section VI – Regional Support</vt:lpstr>
      <vt:lpstr>Section VI – Regional Support</vt:lpstr>
      <vt:lpstr>Section VI – Regional Support</vt:lpstr>
      <vt:lpstr>Section VI – Regional Support</vt:lpstr>
      <vt:lpstr>Section VII – BAR Training</vt:lpstr>
      <vt:lpstr>Section VIII – Assessor Orientation</vt:lpstr>
      <vt:lpstr>Section IX – Correction of Errors</vt:lpstr>
      <vt:lpstr>Section X – Questions and Answers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Director Orientation</dc:title>
  <dc:creator>fitzsimm</dc:creator>
  <cp:lastModifiedBy>Mendez-Sankrith, Brinda (TAX)</cp:lastModifiedBy>
  <cp:revision>430</cp:revision>
  <dcterms:created xsi:type="dcterms:W3CDTF">2010-07-06T15:36:35Z</dcterms:created>
  <dcterms:modified xsi:type="dcterms:W3CDTF">2025-03-05T15:55:26Z</dcterms:modified>
</cp:coreProperties>
</file>